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4" r:id="rId17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9" Type="http://schemas.openxmlformats.org/officeDocument/2006/relationships/slide" Target="slides/slide5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0" name="Shape 9720"/>
        <p:cNvGrpSpPr/>
        <p:nvPr/>
      </p:nvGrpSpPr>
      <p:grpSpPr>
        <a:xfrm>
          <a:off x="0" y="0"/>
          <a:ext cx="0" cy="0"/>
          <a:chOff x="0" y="0"/>
          <a:chExt cx="0" cy="0"/>
        </a:xfrm>
      </p:grpSpPr>
      <p:sp>
        <p:nvSpPr>
          <p:cNvPr id="9721" name="Google Shape;9721;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22" name="Google Shape;972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notesSlide" Target="../notesSlides/notesSlide59.xml"/></Relationships>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3" name="Shape 9723"/>
        <p:cNvGrpSpPr/>
        <p:nvPr/>
      </p:nvGrpSpPr>
      <p:grpSpPr>
        <a:xfrm>
          <a:off x="0" y="0"/>
          <a:ext cx="0" cy="0"/>
          <a:chOff x="0" y="0"/>
          <a:chExt cx="0" cy="0"/>
        </a:xfrm>
      </p:grpSpPr>
      <p:sp>
        <p:nvSpPr>
          <p:cNvPr id="9724" name="Google Shape;9724;p1489"/>
          <p:cNvSpPr txBox="1"/>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400"/>
              <a:buFont typeface="Arial"/>
              <a:buNone/>
            </a:pPr>
            <a:fld id="{00000000-1234-1234-1234-123412341234}" type="slidenum">
              <a:rPr b="1" i="0" lang="en-US" sz="1400" u="none" cap="none" strike="noStrike">
                <a:solidFill>
                  <a:srgbClr val="333399"/>
                </a:solidFill>
                <a:latin typeface="Arial"/>
                <a:ea typeface="Arial"/>
                <a:cs typeface="Arial"/>
                <a:sym typeface="Arial"/>
              </a:rPr>
              <a:t>‹#›</a:t>
            </a:fld>
            <a:endParaRPr b="1" i="0" sz="1400" u="none" cap="none" strike="noStrike">
              <a:solidFill>
                <a:srgbClr val="333399"/>
              </a:solidFill>
              <a:latin typeface="Arial"/>
              <a:ea typeface="Arial"/>
              <a:cs typeface="Arial"/>
              <a:sym typeface="Arial"/>
            </a:endParaRPr>
          </a:p>
        </p:txBody>
      </p:sp>
      <p:sp>
        <p:nvSpPr>
          <p:cNvPr id="9725" name="Google Shape;9725;p1489"/>
          <p:cNvSpPr/>
          <p:nvPr/>
        </p:nvSpPr>
        <p:spPr>
          <a:xfrm>
            <a:off x="457200" y="76200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99"/>
              </a:buClr>
              <a:buSzPts val="4400"/>
              <a:buFont typeface="Arial"/>
              <a:buNone/>
            </a:pPr>
            <a:r>
              <a:rPr b="0" i="0" lang="en-US" sz="4400" u="none" cap="none" strike="noStrike">
                <a:solidFill>
                  <a:srgbClr val="333399"/>
                </a:solidFill>
                <a:latin typeface="Arial"/>
                <a:ea typeface="Arial"/>
                <a:cs typeface="Arial"/>
                <a:sym typeface="Arial"/>
              </a:rPr>
              <a:t>Westat Research Corporation</a:t>
            </a:r>
            <a:endParaRPr/>
          </a:p>
        </p:txBody>
      </p:sp>
      <p:sp>
        <p:nvSpPr>
          <p:cNvPr id="9726" name="Google Shape;9726;p1489"/>
          <p:cNvSpPr/>
          <p:nvPr/>
        </p:nvSpPr>
        <p:spPr>
          <a:xfrm>
            <a:off x="457200" y="1676400"/>
            <a:ext cx="8229600" cy="487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Company Profile</a:t>
            </a:r>
            <a:endParaRPr b="0" i="0" sz="1600" u="none" cap="none" strike="noStrike">
              <a:solidFill>
                <a:srgbClr val="000000"/>
              </a:solidFill>
              <a:latin typeface="Arial"/>
              <a:ea typeface="Arial"/>
              <a:cs typeface="Arial"/>
              <a:sym typeface="Arial"/>
            </a:endParaRPr>
          </a:p>
          <a:p>
            <a:pPr indent="-101600" lvl="1"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An Employee-owned Research Corporation</a:t>
            </a:r>
            <a:endParaRPr/>
          </a:p>
          <a:p>
            <a:pPr indent="-114300" lvl="1"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Leading Survey Research Organization - Established in 1961</a:t>
            </a:r>
            <a:endParaRPr/>
          </a:p>
          <a:p>
            <a:pPr indent="-114300" lvl="1"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Headquarters in Rockville, Maryland (more than 1,900 headquarters </a:t>
            </a:r>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employees)</a:t>
            </a:r>
            <a:endParaRPr/>
          </a:p>
          <a:p>
            <a:pPr indent="-114300" lvl="1"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Areas of Expertise: Survey, statistical, and analytical methods, program </a:t>
            </a:r>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evaluation, qualitative studies (e.g., cognitive pretests of surveys, focus </a:t>
            </a:r>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groups, in-depth interviews, and website usability studies), clinical trials, </a:t>
            </a:r>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and custom research</a:t>
            </a:r>
            <a:endParaRPr/>
          </a:p>
          <a:p>
            <a:pPr indent="-114300" lvl="1"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Clients: Federal agencies, businesses, foundations, and state and local </a:t>
            </a:r>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governments</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Westat Presenters</a:t>
            </a:r>
            <a:endParaRPr b="0" i="0" sz="2000" u="none" cap="none" strike="noStrike">
              <a:solidFill>
                <a:srgbClr val="000000"/>
              </a:solidFill>
              <a:latin typeface="Arial"/>
              <a:ea typeface="Arial"/>
              <a:cs typeface="Arial"/>
              <a:sym typeface="Arial"/>
            </a:endParaRPr>
          </a:p>
          <a:p>
            <a:pPr indent="-101600" lvl="1"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Michele Harmon, Ph.D. – Project Director, NASA Ames Diversity Study</a:t>
            </a:r>
            <a:endParaRPr/>
          </a:p>
          <a:p>
            <a:pPr indent="0" lvl="1" marL="4572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114300" lvl="1"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Marty Franklin, M.A. – Graduate Certificate in Survey Methodology – </a:t>
            </a:r>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Project Manager of the NASA Ames Diversity Study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